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35763" cy="98663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5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87" d="100"/>
          <a:sy n="87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693C4-0178-4BA0-A72F-DD02A07B5E28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7D6C6-0527-490A-852F-6DE9ADCE5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746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z="2000" b="1" smtClean="0"/>
              <a:t>PROTOCOLO DE INGRESO DIRECTO EN MEDIO ABIERTO</a:t>
            </a:r>
            <a:br>
              <a:rPr lang="es-ES" altLang="es-ES" sz="2000" b="1" smtClean="0"/>
            </a:br>
            <a:r>
              <a:rPr lang="es-ES" altLang="es-ES" sz="2000" b="1" smtClean="0"/>
              <a:t>(I 6/2020 EP y RS)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s-ES" sz="1800" b="1" u="sng" dirty="0" smtClean="0"/>
              <a:t>REQUISITOS:</a:t>
            </a:r>
          </a:p>
          <a:p>
            <a:pPr>
              <a:defRPr/>
            </a:pPr>
            <a:r>
              <a:rPr lang="es-ES" sz="1800" b="1" dirty="0" smtClean="0"/>
              <a:t>Presentación </a:t>
            </a:r>
            <a:r>
              <a:rPr lang="es-ES" sz="1800" b="1" dirty="0"/>
              <a:t>voluntaria</a:t>
            </a:r>
            <a:endParaRPr lang="es-ES" sz="1800" dirty="0"/>
          </a:p>
          <a:p>
            <a:pPr>
              <a:defRPr/>
            </a:pPr>
            <a:r>
              <a:rPr lang="es-ES" sz="1800" b="1" dirty="0"/>
              <a:t>Condena no superior a 5 años</a:t>
            </a:r>
            <a:endParaRPr lang="es-ES" sz="1800" dirty="0"/>
          </a:p>
          <a:p>
            <a:pPr>
              <a:defRPr/>
            </a:pPr>
            <a:r>
              <a:rPr lang="es-ES" sz="1800" b="1" dirty="0"/>
              <a:t>Primariedad delictiva/penitenciaria (primera condena que cumple)</a:t>
            </a:r>
            <a:endParaRPr lang="es-ES" sz="1800" dirty="0"/>
          </a:p>
          <a:p>
            <a:pPr>
              <a:defRPr/>
            </a:pPr>
            <a:r>
              <a:rPr lang="es-ES" sz="1800" b="1" dirty="0"/>
              <a:t>Satisfacción de la responsabilidad civil (abono, insolvencia o compromiso)</a:t>
            </a:r>
            <a:endParaRPr lang="es-ES" sz="1800" dirty="0"/>
          </a:p>
          <a:p>
            <a:pPr>
              <a:defRPr/>
            </a:pPr>
            <a:r>
              <a:rPr lang="es-ES" sz="1800" b="1" dirty="0"/>
              <a:t>Delito cometido hace más de 3 años y adaptación social posterior</a:t>
            </a:r>
            <a:endParaRPr lang="es-ES" sz="1800" dirty="0"/>
          </a:p>
          <a:p>
            <a:pPr>
              <a:defRPr/>
            </a:pPr>
            <a:r>
              <a:rPr lang="es-ES" sz="1800" b="1" dirty="0"/>
              <a:t>Actividad laboral, necesidades cubiertas, actividades educativas, voluntariado…</a:t>
            </a:r>
            <a:endParaRPr lang="es-ES" sz="1800" dirty="0"/>
          </a:p>
          <a:p>
            <a:pPr>
              <a:defRPr/>
            </a:pPr>
            <a:r>
              <a:rPr lang="es-ES" sz="1800" b="1" dirty="0"/>
              <a:t>Integración familiar y social positiva</a:t>
            </a:r>
            <a:endParaRPr lang="es-ES" sz="1800" dirty="0"/>
          </a:p>
          <a:p>
            <a:pPr>
              <a:defRPr/>
            </a:pPr>
            <a:r>
              <a:rPr lang="es-ES" sz="1800" b="1" dirty="0"/>
              <a:t>Adicciones: superada, a tratamiento o en proceso de iniciar tratamiento</a:t>
            </a:r>
            <a:endParaRPr lang="es-ES" sz="1800" dirty="0"/>
          </a:p>
          <a:p>
            <a:pPr>
              <a:defRPr/>
            </a:pPr>
            <a:r>
              <a:rPr lang="es-ES" sz="1800" b="1" dirty="0"/>
              <a:t>Requisitos del art. 72.5 y 6 ( en su caso)</a:t>
            </a:r>
            <a:endParaRPr lang="es-ES" sz="1800" dirty="0"/>
          </a:p>
          <a:p>
            <a:pPr>
              <a:defRPr/>
            </a:pPr>
            <a:r>
              <a:rPr lang="es-ES" sz="1800" b="1" dirty="0"/>
              <a:t>Personas vulnerables a cargo del penado.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3757796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PRECISIONES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b="1" dirty="0"/>
              <a:t>Importancia del consumo: analítica al ingreso (valoración del tratamiento, en su caso)</a:t>
            </a:r>
          </a:p>
          <a:p>
            <a:endParaRPr lang="es-ES" sz="2000" b="1" dirty="0" smtClean="0"/>
          </a:p>
          <a:p>
            <a:r>
              <a:rPr lang="es-ES" sz="2000" b="1" dirty="0"/>
              <a:t>Delitos contra las personas: respeto a la víctima del delito </a:t>
            </a:r>
            <a:r>
              <a:rPr lang="es-ES" sz="2000" b="1" dirty="0" smtClean="0"/>
              <a:t>y valoración en su caso a efectos de la Ley 4/2015.</a:t>
            </a:r>
            <a:endParaRPr lang="es-ES" sz="2000" b="1" dirty="0"/>
          </a:p>
          <a:p>
            <a:pPr marL="0" indent="0">
              <a:buNone/>
            </a:pPr>
            <a:endParaRPr lang="es-ES" sz="2000" b="1" dirty="0"/>
          </a:p>
          <a:p>
            <a:r>
              <a:rPr lang="es-ES" sz="2000" b="1" dirty="0"/>
              <a:t>Si 3º grado: notificación al Ministerio Fiscal-posibilidad de recurso</a:t>
            </a:r>
          </a:p>
          <a:p>
            <a:endParaRPr lang="es-ES" sz="2000" b="1" dirty="0"/>
          </a:p>
          <a:p>
            <a:r>
              <a:rPr lang="es-ES" sz="2000" b="1" dirty="0"/>
              <a:t>Si mayoría 2º grado: pase al C.P. hasta resolución del Centro </a:t>
            </a:r>
            <a:r>
              <a:rPr lang="es-ES" sz="2000" b="1" dirty="0" smtClean="0"/>
              <a:t>Directivo</a:t>
            </a:r>
          </a:p>
          <a:p>
            <a:endParaRPr lang="es-ES" sz="2000" b="1" dirty="0"/>
          </a:p>
          <a:p>
            <a:endParaRPr lang="es-ES" b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0004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altLang="es-ES" sz="2800" b="1" smtClean="0"/>
              <a:t>Ley 4/2015, Estatuto de la Víctima del Delito</a:t>
            </a:r>
            <a:br>
              <a:rPr lang="es-ES" altLang="es-ES" sz="2800" b="1" smtClean="0"/>
            </a:br>
            <a:r>
              <a:rPr lang="es-ES" altLang="es-ES" sz="2800" b="1" u="sng" smtClean="0">
                <a:solidFill>
                  <a:schemeClr val="accent2"/>
                </a:solidFill>
              </a:rPr>
              <a:t>(en vigor a partir 28/10/15)</a:t>
            </a:r>
            <a:endParaRPr lang="es-ES" altLang="es-ES" sz="2800" b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altLang="es-ES" sz="2000" b="1" u="sng" dirty="0" smtClean="0"/>
              <a:t>Art. 13</a:t>
            </a:r>
            <a:r>
              <a:rPr lang="es-ES" altLang="es-ES" sz="2000" b="1" dirty="0" smtClean="0"/>
              <a:t>: víctimas incluidas en el apartado m) del art. 5 podrán recurrir los autos del JVP:</a:t>
            </a:r>
          </a:p>
          <a:p>
            <a:pPr>
              <a:buFont typeface="Wingdings" pitchFamily="2" charset="2"/>
              <a:buNone/>
            </a:pPr>
            <a:endParaRPr lang="es-ES" altLang="es-ES" sz="2000" b="1" dirty="0" smtClean="0"/>
          </a:p>
          <a:p>
            <a:pPr>
              <a:buFont typeface="Wingdings" pitchFamily="2" charset="2"/>
              <a:buNone/>
            </a:pPr>
            <a:r>
              <a:rPr lang="es-ES" altLang="es-ES" sz="2000" b="1" dirty="0" smtClean="0"/>
              <a:t>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90600" y="2286000"/>
            <a:ext cx="7391400" cy="476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s-ES" altLang="es-ES" sz="1800" u="sng" dirty="0"/>
              <a:t>Clasificación en 3º grado en el supuesto del </a:t>
            </a:r>
            <a:r>
              <a:rPr lang="es-ES" altLang="es-ES" sz="1800" b="1" dirty="0"/>
              <a:t>art. 36.2 C.P.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endParaRPr lang="es-ES" altLang="es-ES" sz="1800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endParaRPr lang="es-ES" altLang="es-ES" sz="1800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endParaRPr lang="es-ES" altLang="es-ES" sz="1800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endParaRPr lang="es-ES" altLang="es-ES" sz="1800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endParaRPr lang="es-ES" altLang="es-ES" sz="1800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endParaRPr lang="es-ES" altLang="es-ES" sz="1800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endParaRPr lang="es-ES" altLang="es-ES" sz="1800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s-ES" altLang="es-ES" sz="1800" dirty="0"/>
              <a:t>Aplicación del régimen general de cumplimiento en los supuestos del artículo 78.3 C.P. </a:t>
            </a:r>
            <a:r>
              <a:rPr lang="es-ES" altLang="es-ES" sz="1800" dirty="0">
                <a:solidFill>
                  <a:schemeClr val="accent2"/>
                </a:solidFill>
              </a:rPr>
              <a:t>(1 u organización criminal)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s-ES" altLang="es-ES" sz="1800" dirty="0"/>
              <a:t>Libertad condicional: pena GRAVE + </a:t>
            </a:r>
            <a:r>
              <a:rPr lang="es-ES" altLang="es-ES" sz="1800" dirty="0">
                <a:solidFill>
                  <a:schemeClr val="accent2"/>
                </a:solidFill>
              </a:rPr>
              <a:t>(</a:t>
            </a:r>
            <a:r>
              <a:rPr lang="es-ES" altLang="es-ES" sz="1800" dirty="0"/>
              <a:t>1. </a:t>
            </a:r>
            <a:r>
              <a:rPr lang="es-ES" altLang="es-ES" sz="1800" dirty="0">
                <a:solidFill>
                  <a:schemeClr val="accent2"/>
                </a:solidFill>
              </a:rPr>
              <a:t>o delitos del  36.2)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endParaRPr lang="es-ES" altLang="es-ES" sz="1800" dirty="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133600" y="2797175"/>
            <a:ext cx="4114800" cy="261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ES" altLang="es-ES" sz="1600"/>
              <a:t>Homicidio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ES" altLang="es-ES" sz="1600"/>
              <a:t>Aborto del art. 144 CP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ES" altLang="es-ES" sz="1600"/>
              <a:t>Lesiones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ES" altLang="es-ES" sz="1600"/>
              <a:t>Contra libertad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ES" altLang="es-ES" sz="1600"/>
              <a:t>Tortura y contra integridad moral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ES" altLang="es-ES" sz="1600"/>
              <a:t>Contra libertad/indemnidad sexual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ES" altLang="es-ES" sz="1600"/>
              <a:t>Robo violencia intimidación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ES" altLang="es-ES" sz="1600"/>
              <a:t>Terrorismo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ES" altLang="es-ES" sz="1600"/>
              <a:t>Trata de seres humanos</a:t>
            </a:r>
          </a:p>
        </p:txBody>
      </p:sp>
    </p:spTree>
    <p:extLst>
      <p:ext uri="{BB962C8B-B14F-4D97-AF65-F5344CB8AC3E}">
        <p14:creationId xmlns:p14="http://schemas.microsoft.com/office/powerpoint/2010/main" val="2627382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CF23577-93C2-45DF-9B8E-D825EC859DBC}" type="slidenum">
              <a:rPr lang="es-ES" altLang="es-ES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s-ES" altLang="es-ES" sz="1200" smtClean="0">
              <a:latin typeface="Arial Black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7625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s-ES" altLang="es-ES" sz="4000" b="1" smtClean="0"/>
              <a:t>CLASIFICACION: 	PROCEDIMIENTO GENERAL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507412" cy="4543425"/>
          </a:xfrm>
        </p:spPr>
        <p:txBody>
          <a:bodyPr/>
          <a:lstStyle/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s-ES" altLang="es-ES" smtClean="0"/>
              <a:t>			</a:t>
            </a:r>
            <a:r>
              <a:rPr lang="es-ES" altLang="es-ES" sz="2000" b="1" u="sng" smtClean="0">
                <a:solidFill>
                  <a:srgbClr val="002060"/>
                </a:solidFill>
              </a:rPr>
              <a:t>PROPUESTA</a:t>
            </a:r>
            <a:r>
              <a:rPr lang="es-ES" altLang="es-ES" sz="2000" b="1" smtClean="0"/>
              <a:t>:  </a:t>
            </a:r>
            <a:r>
              <a:rPr lang="es-ES" altLang="es-ES" sz="2000" b="1" smtClean="0">
                <a:solidFill>
                  <a:srgbClr val="C00000"/>
                </a:solidFill>
              </a:rPr>
              <a:t>	Junta Tto</a:t>
            </a:r>
            <a:r>
              <a:rPr lang="es-ES" altLang="es-ES" sz="2000" smtClean="0"/>
              <a:t>. en PCD ( 2 meses de T.S.) </a:t>
            </a:r>
          </a:p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s-ES" altLang="es-ES" sz="2000" smtClean="0"/>
              <a:t>  </a:t>
            </a:r>
          </a:p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s-ES" altLang="es-ES" sz="2000" smtClean="0"/>
              <a:t>					Remisión Centro Directivo:         10 días</a:t>
            </a:r>
          </a:p>
          <a:p>
            <a:pPr>
              <a:buFont typeface="Wingdings" pitchFamily="2" charset="2"/>
              <a:buNone/>
            </a:pPr>
            <a:r>
              <a:rPr lang="es-ES" altLang="es-ES" sz="2000" smtClean="0"/>
              <a:t>			</a:t>
            </a:r>
            <a:r>
              <a:rPr lang="es-ES" altLang="es-ES" sz="2000" b="1" u="sng" smtClean="0">
                <a:solidFill>
                  <a:srgbClr val="002060"/>
                </a:solidFill>
              </a:rPr>
              <a:t>RESOLUCION</a:t>
            </a:r>
            <a:r>
              <a:rPr lang="es-ES" altLang="es-ES" sz="2000" b="1" u="sng" smtClean="0"/>
              <a:t>:</a:t>
            </a:r>
            <a:r>
              <a:rPr lang="es-ES" altLang="es-ES" sz="2000" b="1" smtClean="0"/>
              <a:t>  </a:t>
            </a:r>
            <a:r>
              <a:rPr lang="es-ES" altLang="es-ES" sz="2000" b="1" smtClean="0">
                <a:solidFill>
                  <a:srgbClr val="C00000"/>
                </a:solidFill>
              </a:rPr>
              <a:t>Centro Directivo  </a:t>
            </a:r>
          </a:p>
          <a:p>
            <a:pPr>
              <a:lnSpc>
                <a:spcPct val="85000"/>
              </a:lnSpc>
              <a:buFont typeface="Wingdings" pitchFamily="2" charset="2"/>
              <a:buNone/>
            </a:pPr>
            <a:r>
              <a:rPr lang="es-ES" altLang="es-ES" sz="2000" b="1" smtClean="0"/>
              <a:t>				Plazo: </a:t>
            </a:r>
            <a:r>
              <a:rPr lang="es-ES" altLang="es-ES" sz="2000" smtClean="0"/>
              <a:t>2 meses + 2 más </a:t>
            </a:r>
          </a:p>
          <a:p>
            <a:pPr>
              <a:lnSpc>
                <a:spcPct val="85000"/>
              </a:lnSpc>
              <a:buFont typeface="Wingdings" pitchFamily="2" charset="2"/>
              <a:buNone/>
            </a:pPr>
            <a:endParaRPr lang="es-ES" altLang="es-ES" sz="2000" smtClean="0"/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s-ES" altLang="es-ES" sz="2000" smtClean="0"/>
              <a:t>				</a:t>
            </a:r>
            <a:r>
              <a:rPr lang="es-ES" altLang="es-ES" sz="2000" b="1" smtClean="0"/>
              <a:t>Forma: </a:t>
            </a:r>
            <a:r>
              <a:rPr lang="es-ES" altLang="es-ES" sz="2000" smtClean="0"/>
              <a:t>escrito y motivado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s-ES" altLang="es-ES" sz="2000" smtClean="0"/>
              <a:t>				</a:t>
            </a:r>
            <a:r>
              <a:rPr lang="es-ES" altLang="es-ES" sz="2000" b="1" smtClean="0"/>
              <a:t>Notificación: </a:t>
            </a:r>
            <a:endParaRPr lang="es-ES" altLang="es-ES" sz="2000" smtClean="0"/>
          </a:p>
          <a:p>
            <a:pPr>
              <a:buFont typeface="Wingdings" pitchFamily="2" charset="2"/>
              <a:buNone/>
            </a:pPr>
            <a:endParaRPr lang="es-ES" altLang="es-ES" sz="2000" smtClean="0"/>
          </a:p>
          <a:p>
            <a:pPr>
              <a:buFont typeface="Wingdings" pitchFamily="2" charset="2"/>
              <a:buNone/>
            </a:pPr>
            <a:r>
              <a:rPr lang="es-ES" altLang="es-ES" sz="2000" smtClean="0"/>
              <a:t>			</a:t>
            </a:r>
            <a:r>
              <a:rPr lang="es-ES" altLang="es-ES" sz="2000" b="1" smtClean="0">
                <a:solidFill>
                  <a:srgbClr val="C00000"/>
                </a:solidFill>
              </a:rPr>
              <a:t>Propuesta Junta Tto. = Resolución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 rot="5400000">
            <a:off x="3276600" y="2190750"/>
            <a:ext cx="503238" cy="10810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6416675" y="3278188"/>
            <a:ext cx="215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ES" sz="1800"/>
              <a:t>Escrito           Notificar interno  </a:t>
            </a:r>
          </a:p>
        </p:txBody>
      </p:sp>
      <p:sp>
        <p:nvSpPr>
          <p:cNvPr id="22535" name="AutoShape 8"/>
          <p:cNvSpPr>
            <a:spLocks/>
          </p:cNvSpPr>
          <p:nvPr/>
        </p:nvSpPr>
        <p:spPr bwMode="auto">
          <a:xfrm>
            <a:off x="6319838" y="3294063"/>
            <a:ext cx="142875" cy="574675"/>
          </a:xfrm>
          <a:prstGeom prst="leftBrace">
            <a:avLst>
              <a:gd name="adj1" fmla="val 33519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1800"/>
          </a:p>
        </p:txBody>
      </p:sp>
      <p:sp>
        <p:nvSpPr>
          <p:cNvPr id="22536" name="AutoShape 9"/>
          <p:cNvSpPr>
            <a:spLocks/>
          </p:cNvSpPr>
          <p:nvPr/>
        </p:nvSpPr>
        <p:spPr bwMode="auto">
          <a:xfrm>
            <a:off x="1928813" y="1857375"/>
            <a:ext cx="576262" cy="3024188"/>
          </a:xfrm>
          <a:prstGeom prst="leftBrace">
            <a:avLst>
              <a:gd name="adj1" fmla="val 43733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1800"/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-14288" y="2997200"/>
            <a:ext cx="2087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ES" sz="2000" b="1">
                <a:solidFill>
                  <a:srgbClr val="006600"/>
                </a:solidFill>
              </a:rPr>
              <a:t>Reg. General   (Art. 103)</a:t>
            </a:r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3983038" y="5446713"/>
            <a:ext cx="32400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ES" sz="2000" b="1"/>
              <a:t>Condena: </a:t>
            </a:r>
            <a:r>
              <a:rPr lang="es-ES" altLang="es-ES" sz="2000" b="1">
                <a:cs typeface="Arial" charset="0"/>
              </a:rPr>
              <a:t>≤ un año Acuerdo: Unanimidad  Grado: 2º o 3º</a:t>
            </a:r>
          </a:p>
        </p:txBody>
      </p:sp>
      <p:sp>
        <p:nvSpPr>
          <p:cNvPr id="22539" name="AutoShape 12"/>
          <p:cNvSpPr>
            <a:spLocks noChangeArrowheads="1"/>
          </p:cNvSpPr>
          <p:nvPr/>
        </p:nvSpPr>
        <p:spPr bwMode="auto">
          <a:xfrm rot="5400000">
            <a:off x="3167063" y="5481638"/>
            <a:ext cx="503237" cy="7191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2540" name="AutoShape 13"/>
          <p:cNvSpPr>
            <a:spLocks/>
          </p:cNvSpPr>
          <p:nvPr/>
        </p:nvSpPr>
        <p:spPr bwMode="auto">
          <a:xfrm>
            <a:off x="3851275" y="5516563"/>
            <a:ext cx="287338" cy="935037"/>
          </a:xfrm>
          <a:prstGeom prst="leftBrace">
            <a:avLst>
              <a:gd name="adj1" fmla="val 2711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1800"/>
          </a:p>
        </p:txBody>
      </p:sp>
      <p:sp>
        <p:nvSpPr>
          <p:cNvPr id="12" name="11 Abrir llave"/>
          <p:cNvSpPr/>
          <p:nvPr/>
        </p:nvSpPr>
        <p:spPr>
          <a:xfrm>
            <a:off x="2124075" y="5072063"/>
            <a:ext cx="265113" cy="14287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2542" name="12 CuadroTexto"/>
          <p:cNvSpPr txBox="1">
            <a:spLocks noChangeArrowheads="1"/>
          </p:cNvSpPr>
          <p:nvPr/>
        </p:nvSpPr>
        <p:spPr bwMode="auto">
          <a:xfrm>
            <a:off x="303213" y="5335588"/>
            <a:ext cx="1928812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800" b="1">
                <a:solidFill>
                  <a:srgbClr val="006600"/>
                </a:solidFill>
              </a:rPr>
              <a:t>Clasific. Inicial Directa  (Art.103.7</a:t>
            </a:r>
            <a:r>
              <a:rPr lang="es-ES" altLang="es-ES" sz="1800">
                <a:solidFill>
                  <a:srgbClr val="006600"/>
                </a:solidFill>
              </a:rPr>
              <a:t>)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4930775" y="4359275"/>
            <a:ext cx="3241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ES" sz="1800"/>
              <a:t>Interno  (siempre)                Mº Fiscal (sólo si 3º Grado) </a:t>
            </a:r>
          </a:p>
        </p:txBody>
      </p:sp>
      <p:sp>
        <p:nvSpPr>
          <p:cNvPr id="22544" name="AutoShape 17"/>
          <p:cNvSpPr>
            <a:spLocks/>
          </p:cNvSpPr>
          <p:nvPr/>
        </p:nvSpPr>
        <p:spPr bwMode="auto">
          <a:xfrm>
            <a:off x="4859338" y="4373563"/>
            <a:ext cx="144462" cy="576262"/>
          </a:xfrm>
          <a:prstGeom prst="leftBrace">
            <a:avLst>
              <a:gd name="adj1" fmla="val 33242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1800"/>
          </a:p>
        </p:txBody>
      </p:sp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4267200" y="4941888"/>
            <a:ext cx="3455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ES" sz="1800"/>
              <a:t>Recurso ante JVP:  76.2 f)</a:t>
            </a:r>
          </a:p>
        </p:txBody>
      </p:sp>
      <p:sp>
        <p:nvSpPr>
          <p:cNvPr id="22546" name="AutoShape 19"/>
          <p:cNvSpPr>
            <a:spLocks noChangeArrowheads="1"/>
          </p:cNvSpPr>
          <p:nvPr/>
        </p:nvSpPr>
        <p:spPr bwMode="auto">
          <a:xfrm rot="5400000">
            <a:off x="3816351" y="4760912"/>
            <a:ext cx="468312" cy="4683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926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z="2000" b="1" smtClean="0"/>
              <a:t>PROTOCOLO DE INGRESO DIRECTO EN MEDIO ABIERTO</a:t>
            </a:r>
            <a:br>
              <a:rPr lang="es-ES" altLang="es-ES" sz="2000" b="1" smtClean="0"/>
            </a:br>
            <a:r>
              <a:rPr lang="es-ES" altLang="es-ES" sz="2000" b="1" smtClean="0"/>
              <a:t>(I 6/2020 EP y RS)</a:t>
            </a:r>
            <a:endParaRPr lang="es-ES" altLang="es-ES" sz="2000" smtClean="0"/>
          </a:p>
        </p:txBody>
      </p:sp>
      <p:sp>
        <p:nvSpPr>
          <p:cNvPr id="4096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altLang="es-ES" sz="2000" b="1" dirty="0" smtClean="0"/>
          </a:p>
          <a:p>
            <a:pPr algn="ctr">
              <a:buFontTx/>
              <a:buNone/>
            </a:pPr>
            <a:r>
              <a:rPr lang="es-ES" altLang="es-ES" sz="2000" b="1" u="sng" dirty="0" smtClean="0"/>
              <a:t>Entrevista con profesional del E.T. </a:t>
            </a:r>
            <a:r>
              <a:rPr lang="es-ES" altLang="es-ES" sz="2000" b="1" dirty="0" smtClean="0"/>
              <a:t>(horario fijado por Consejo de Dirección): </a:t>
            </a:r>
          </a:p>
          <a:p>
            <a:pPr>
              <a:buFontTx/>
              <a:buNone/>
            </a:pPr>
            <a:endParaRPr lang="es-ES" altLang="es-ES" sz="2000" dirty="0" smtClean="0"/>
          </a:p>
          <a:p>
            <a:pPr marL="914400" lvl="1" indent="-457200">
              <a:buFontTx/>
              <a:buAutoNum type="arabicPeriod"/>
            </a:pPr>
            <a:r>
              <a:rPr lang="es-ES" altLang="es-ES" sz="2000" b="1" u="sng" dirty="0" smtClean="0">
                <a:solidFill>
                  <a:srgbClr val="FF0000"/>
                </a:solidFill>
              </a:rPr>
              <a:t>Falla algún requisito</a:t>
            </a:r>
            <a:r>
              <a:rPr lang="es-ES" altLang="es-ES" sz="2000" b="1" dirty="0" smtClean="0"/>
              <a:t>: informarle de que se informará a la Dirección a los efectos que procedan (art. 108: pase a régimen ordinario)</a:t>
            </a:r>
          </a:p>
          <a:p>
            <a:pPr marL="914400" lvl="1" indent="-457200">
              <a:buFontTx/>
              <a:buAutoNum type="arabicPeriod"/>
            </a:pPr>
            <a:endParaRPr lang="es-ES" altLang="es-ES" sz="2000" b="1" dirty="0"/>
          </a:p>
          <a:p>
            <a:pPr marL="914400" lvl="1" indent="-457200">
              <a:buFontTx/>
              <a:buAutoNum type="arabicPeriod"/>
            </a:pPr>
            <a:r>
              <a:rPr lang="es-ES" altLang="es-ES" sz="2000" b="1" u="sng" dirty="0" smtClean="0">
                <a:solidFill>
                  <a:srgbClr val="FF0000"/>
                </a:solidFill>
              </a:rPr>
              <a:t>Concurren Requisitos:</a:t>
            </a:r>
          </a:p>
          <a:p>
            <a:pPr marL="1314450" lvl="2" indent="-457200">
              <a:buFontTx/>
              <a:buAutoNum type="arabicPeriod"/>
            </a:pPr>
            <a:r>
              <a:rPr lang="es-ES" altLang="es-ES" sz="1600" b="1" u="sng" dirty="0" smtClean="0"/>
              <a:t>Dentro del plazo Judicial: </a:t>
            </a:r>
            <a:r>
              <a:rPr lang="es-ES" altLang="es-ES" sz="1600" b="1" dirty="0" smtClean="0"/>
              <a:t> citación y valoración por Equipo Técnico CIS</a:t>
            </a:r>
          </a:p>
          <a:p>
            <a:pPr marL="1314450" lvl="2" indent="-457200">
              <a:buFontTx/>
              <a:buAutoNum type="arabicPeriod"/>
            </a:pPr>
            <a:r>
              <a:rPr lang="es-ES" altLang="es-ES" sz="1600" b="1" u="sng" dirty="0" smtClean="0"/>
              <a:t>Fuera  de plazo o próximo vencimiento:</a:t>
            </a:r>
            <a:r>
              <a:rPr lang="es-ES" altLang="es-ES" sz="1600" b="1" dirty="0" smtClean="0"/>
              <a:t> ingreso en C.P. y valoración del caso por el Equipo Técnico que corresponda a la mayor brevedad posible  y estudio en la 1ª Junta de Tratamiento (si es posible). Si  alguna propuestas de 3º grado (incluso minoritaria)remisión urgente a Centro Directivo </a:t>
            </a:r>
            <a:endParaRPr lang="es-ES" altLang="es-ES" sz="1600" b="1" u="sng" dirty="0"/>
          </a:p>
        </p:txBody>
      </p:sp>
    </p:spTree>
    <p:extLst>
      <p:ext uri="{BB962C8B-B14F-4D97-AF65-F5344CB8AC3E}">
        <p14:creationId xmlns:p14="http://schemas.microsoft.com/office/powerpoint/2010/main" val="159264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ORDEN DE DIRECCIÓN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1" dirty="0" smtClean="0"/>
              <a:t>REQUISITOS: los de la I 6/2020:</a:t>
            </a:r>
          </a:p>
          <a:p>
            <a:r>
              <a:rPr lang="es-ES" sz="2400" b="1" u="sng" dirty="0" smtClean="0"/>
              <a:t>Ninguno de los requisitos es, por sí mismo, excluyente </a:t>
            </a:r>
            <a:r>
              <a:rPr lang="es-ES" sz="2400" b="1" dirty="0" smtClean="0"/>
              <a:t>(valoración individualizada de circunstancias)</a:t>
            </a:r>
          </a:p>
          <a:p>
            <a:pPr marL="0" indent="0">
              <a:buNone/>
            </a:pPr>
            <a:endParaRPr lang="es-ES" sz="2400" b="1" dirty="0" smtClean="0"/>
          </a:p>
          <a:p>
            <a:pPr lvl="1"/>
            <a:r>
              <a:rPr lang="es-ES" sz="2000" b="1" u="sng" dirty="0" smtClean="0">
                <a:solidFill>
                  <a:srgbClr val="C00000"/>
                </a:solidFill>
              </a:rPr>
              <a:t>CONDENA:</a:t>
            </a:r>
            <a:r>
              <a:rPr lang="es-ES" sz="2000" b="1" dirty="0" smtClean="0"/>
              <a:t> condena total por uno o varios delitos en la misma sentencia. </a:t>
            </a:r>
          </a:p>
          <a:p>
            <a:pPr marL="457200" lvl="1" indent="0">
              <a:buNone/>
            </a:pPr>
            <a:endParaRPr lang="es-ES" sz="2000" b="1" dirty="0" smtClean="0"/>
          </a:p>
          <a:p>
            <a:pPr lvl="1"/>
            <a:r>
              <a:rPr lang="es-ES" sz="2000" b="1" u="sng" dirty="0" smtClean="0">
                <a:solidFill>
                  <a:srgbClr val="C00000"/>
                </a:solidFill>
              </a:rPr>
              <a:t>PRIMARIEDAD DELICTIVA/PENITENCIARIA: </a:t>
            </a:r>
            <a:r>
              <a:rPr lang="es-ES" sz="2000" b="1" dirty="0" smtClean="0"/>
              <a:t>primera condena a pena de prisión que sufre el penado. Si se tienen en cuenta las condenas suspendidas (valoración concreta de cada caso)</a:t>
            </a:r>
            <a:endParaRPr lang="es-ES" sz="2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05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ORDEN DE DIRECCIÓN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ES" sz="2000" b="1" u="sng" dirty="0" smtClean="0">
                <a:solidFill>
                  <a:srgbClr val="C00000"/>
                </a:solidFill>
              </a:rPr>
              <a:t>ART. 72,5 LOGP: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smtClean="0"/>
              <a:t>Satisfacción de la Responsabilidad Civil</a:t>
            </a:r>
          </a:p>
          <a:p>
            <a:pPr lvl="2"/>
            <a:r>
              <a:rPr lang="es-ES" sz="1600" b="1" dirty="0" smtClean="0">
                <a:solidFill>
                  <a:srgbClr val="C00000"/>
                </a:solidFill>
              </a:rPr>
              <a:t>Contra patrimonio y orden socioeconómico de notoria gravedad que hayan perjudicado a una generalidad de personas (Título XIII C.P.)</a:t>
            </a:r>
          </a:p>
          <a:p>
            <a:pPr lvl="2"/>
            <a:r>
              <a:rPr lang="es-ES" sz="1600" b="1" dirty="0" smtClean="0">
                <a:solidFill>
                  <a:srgbClr val="C00000"/>
                </a:solidFill>
              </a:rPr>
              <a:t>Contra los derechos de los trabajadores (Título XV C.P.)</a:t>
            </a:r>
          </a:p>
          <a:p>
            <a:pPr lvl="2"/>
            <a:r>
              <a:rPr lang="es-ES" sz="1600" b="1" dirty="0" smtClean="0">
                <a:solidFill>
                  <a:srgbClr val="C00000"/>
                </a:solidFill>
              </a:rPr>
              <a:t>Contra la Hacienda Pública y la Seguridad Social (Título XIV C.P.)</a:t>
            </a:r>
          </a:p>
          <a:p>
            <a:pPr lvl="2"/>
            <a:r>
              <a:rPr lang="es-ES" sz="1600" b="1" dirty="0" smtClean="0">
                <a:solidFill>
                  <a:srgbClr val="C00000"/>
                </a:solidFill>
              </a:rPr>
              <a:t>Caps. V-IX del Título XIX: cohecho, tráfico de influencias, malversación, fraude y    		          exacciones ilegales y negociaciones prohibidas</a:t>
            </a:r>
            <a:endParaRPr lang="es-ES" sz="1600" b="1" dirty="0">
              <a:solidFill>
                <a:srgbClr val="C00000"/>
              </a:solidFill>
            </a:endParaRPr>
          </a:p>
          <a:p>
            <a:pPr lvl="1"/>
            <a:endParaRPr lang="es-ES" sz="2000" b="1" u="sng" dirty="0" smtClean="0">
              <a:solidFill>
                <a:srgbClr val="C00000"/>
              </a:solidFill>
            </a:endParaRPr>
          </a:p>
          <a:p>
            <a:pPr lvl="1"/>
            <a:r>
              <a:rPr lang="es-ES" sz="2000" b="1" u="sng" dirty="0" smtClean="0">
                <a:solidFill>
                  <a:srgbClr val="C00000"/>
                </a:solidFill>
              </a:rPr>
              <a:t>ART. 72,6 LOGP: </a:t>
            </a:r>
            <a:r>
              <a:rPr lang="es-ES" sz="2000" b="1" dirty="0" smtClean="0"/>
              <a:t>Terrorismo/organizaciones criminales:</a:t>
            </a:r>
          </a:p>
          <a:p>
            <a:pPr lvl="2"/>
            <a:r>
              <a:rPr lang="es-ES" sz="1600" b="1" dirty="0" smtClean="0">
                <a:solidFill>
                  <a:srgbClr val="C00000"/>
                </a:solidFill>
              </a:rPr>
              <a:t>Satisfacción de Responsabilidad Civil ( en su caso)</a:t>
            </a:r>
          </a:p>
          <a:p>
            <a:pPr lvl="2"/>
            <a:r>
              <a:rPr lang="es-ES" sz="1600" b="1" dirty="0" smtClean="0">
                <a:solidFill>
                  <a:srgbClr val="C00000"/>
                </a:solidFill>
              </a:rPr>
              <a:t>Signos inequívocos de abandono de fines y medios terroristas (declaración 	expresa de repudio y pedir perdón a las víctimas).</a:t>
            </a:r>
          </a:p>
          <a:p>
            <a:pPr lvl="2"/>
            <a:r>
              <a:rPr lang="es-ES" sz="1600" b="1" dirty="0" smtClean="0">
                <a:solidFill>
                  <a:srgbClr val="C00000"/>
                </a:solidFill>
              </a:rPr>
              <a:t>Colaboración activa con las autoridades para: impedir nuevos delitos, atenuar los 	efectos del delito o identificación y captura de más responsables</a:t>
            </a:r>
            <a:endParaRPr lang="es-ES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774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ORDEN DE DIRECCIÓN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es-ES" sz="2400" b="1" dirty="0" smtClean="0"/>
              <a:t>PROCEDIMIENTO:</a:t>
            </a:r>
          </a:p>
          <a:p>
            <a:pPr lvl="1"/>
            <a:r>
              <a:rPr lang="es-ES" sz="2000" b="1" dirty="0" smtClean="0"/>
              <a:t>CONTACTO CON EL C.I.S.: anexo I</a:t>
            </a:r>
          </a:p>
          <a:p>
            <a:pPr lvl="2"/>
            <a:r>
              <a:rPr lang="es-ES" sz="1800" b="1" dirty="0" smtClean="0">
                <a:solidFill>
                  <a:srgbClr val="C00000"/>
                </a:solidFill>
              </a:rPr>
              <a:t>Documentación a presentar (o declaración responsable Anexo II): </a:t>
            </a:r>
            <a:r>
              <a:rPr lang="es-ES" sz="1800" b="1" u="sng" dirty="0" smtClean="0">
                <a:solidFill>
                  <a:srgbClr val="C00000"/>
                </a:solidFill>
              </a:rPr>
              <a:t>imprescindible: </a:t>
            </a:r>
          </a:p>
          <a:p>
            <a:pPr lvl="3"/>
            <a:r>
              <a:rPr lang="es-ES" sz="1800" b="1" u="sng" dirty="0" smtClean="0">
                <a:solidFill>
                  <a:srgbClr val="0053FA"/>
                </a:solidFill>
              </a:rPr>
              <a:t>DNI o pasaporte en vigor</a:t>
            </a:r>
          </a:p>
          <a:p>
            <a:pPr lvl="3"/>
            <a:r>
              <a:rPr lang="es-ES" sz="1800" b="1" u="sng" dirty="0" smtClean="0">
                <a:solidFill>
                  <a:srgbClr val="0053FA"/>
                </a:solidFill>
              </a:rPr>
              <a:t>Testimonio de sentencia firme</a:t>
            </a:r>
          </a:p>
          <a:p>
            <a:pPr lvl="2"/>
            <a:r>
              <a:rPr lang="es-ES" sz="1800" b="1" dirty="0" smtClean="0">
                <a:solidFill>
                  <a:srgbClr val="C00000"/>
                </a:solidFill>
              </a:rPr>
              <a:t>Cita para entrevista en el C.I.S.</a:t>
            </a:r>
          </a:p>
          <a:p>
            <a:pPr marL="914400" lvl="2" indent="0">
              <a:buNone/>
            </a:pPr>
            <a:endParaRPr lang="es-ES" sz="1600" b="1" dirty="0" smtClean="0"/>
          </a:p>
          <a:p>
            <a:pPr lvl="1"/>
            <a:r>
              <a:rPr lang="es-ES" sz="2000" b="1" dirty="0" smtClean="0"/>
              <a:t>ENTREVISTA:</a:t>
            </a:r>
          </a:p>
          <a:p>
            <a:pPr lvl="2"/>
            <a:r>
              <a:rPr lang="es-ES" sz="1800" b="1" u="sng" dirty="0" smtClean="0"/>
              <a:t>No reúne requisitos</a:t>
            </a:r>
            <a:r>
              <a:rPr lang="es-ES" sz="1800" b="1" dirty="0" smtClean="0">
                <a:solidFill>
                  <a:srgbClr val="C00000"/>
                </a:solidFill>
              </a:rPr>
              <a:t>: informar de que debe ingresar en Régimen Ordinario</a:t>
            </a:r>
          </a:p>
          <a:p>
            <a:pPr lvl="2"/>
            <a:endParaRPr lang="es-ES" sz="1800" b="1" u="sng" dirty="0" smtClean="0">
              <a:solidFill>
                <a:srgbClr val="006600"/>
              </a:solidFill>
            </a:endParaRPr>
          </a:p>
          <a:p>
            <a:pPr lvl="2"/>
            <a:r>
              <a:rPr lang="es-ES" sz="1800" b="1" u="sng" dirty="0" smtClean="0">
                <a:solidFill>
                  <a:srgbClr val="006600"/>
                </a:solidFill>
              </a:rPr>
              <a:t>Reúne los requisitos</a:t>
            </a:r>
            <a:r>
              <a:rPr lang="es-ES" sz="1800" b="1" dirty="0" smtClean="0">
                <a:solidFill>
                  <a:srgbClr val="C00000"/>
                </a:solidFill>
              </a:rPr>
              <a:t>:</a:t>
            </a:r>
          </a:p>
          <a:p>
            <a:pPr lvl="3"/>
            <a:r>
              <a:rPr lang="es-ES" sz="1800" b="1" dirty="0" smtClean="0">
                <a:solidFill>
                  <a:srgbClr val="0053FA"/>
                </a:solidFill>
              </a:rPr>
              <a:t>Dentro de plazo judicial para presentación voluntaria</a:t>
            </a:r>
          </a:p>
          <a:p>
            <a:pPr lvl="3"/>
            <a:r>
              <a:rPr lang="es-ES" sz="1800" b="1" dirty="0" smtClean="0">
                <a:solidFill>
                  <a:srgbClr val="0053FA"/>
                </a:solidFill>
              </a:rPr>
              <a:t>Vencido o próximo a vencer plazo judicial</a:t>
            </a:r>
            <a:endParaRPr lang="es-ES" sz="1800" b="1" dirty="0">
              <a:solidFill>
                <a:srgbClr val="0053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643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ORDEN DE DIRECCIÓN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solidFill>
                  <a:srgbClr val="0053FA"/>
                </a:solidFill>
              </a:rPr>
              <a:t>PRESENTACIÓN DENTRO DE PLAZO:</a:t>
            </a:r>
          </a:p>
          <a:p>
            <a:pPr lvl="1"/>
            <a:r>
              <a:rPr lang="es-ES" sz="2000" b="1" dirty="0" smtClean="0">
                <a:solidFill>
                  <a:srgbClr val="FF0000"/>
                </a:solidFill>
              </a:rPr>
              <a:t>Entrevista con el penado y recepción de documentación</a:t>
            </a:r>
          </a:p>
          <a:p>
            <a:pPr lvl="1"/>
            <a:r>
              <a:rPr lang="es-ES" sz="2000" b="1" dirty="0" smtClean="0">
                <a:solidFill>
                  <a:srgbClr val="FF0000"/>
                </a:solidFill>
              </a:rPr>
              <a:t>Comprobación de requisitos por los profesionales del CIS</a:t>
            </a:r>
          </a:p>
          <a:p>
            <a:pPr lvl="1"/>
            <a:r>
              <a:rPr lang="es-ES" sz="2000" b="1" dirty="0" smtClean="0">
                <a:solidFill>
                  <a:srgbClr val="FF0000"/>
                </a:solidFill>
              </a:rPr>
              <a:t>Valoración de la concurrencia o no de los requisitos:</a:t>
            </a:r>
          </a:p>
          <a:p>
            <a:pPr lvl="1"/>
            <a:r>
              <a:rPr lang="es-ES" sz="2000" b="1" dirty="0" smtClean="0">
                <a:solidFill>
                  <a:srgbClr val="FF0000"/>
                </a:solidFill>
              </a:rPr>
              <a:t>Si cumple requisitos: </a:t>
            </a:r>
            <a:r>
              <a:rPr lang="es-ES" sz="2000" b="1" u="sng" dirty="0" smtClean="0">
                <a:solidFill>
                  <a:srgbClr val="FF0000"/>
                </a:solidFill>
              </a:rPr>
              <a:t>citación para ingreso </a:t>
            </a:r>
            <a:r>
              <a:rPr lang="es-ES" sz="2000" b="1" dirty="0" smtClean="0">
                <a:solidFill>
                  <a:srgbClr val="FF0000"/>
                </a:solidFill>
              </a:rPr>
              <a:t>(Anexo IV):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ES" sz="1600" b="1" u="sng" dirty="0" smtClean="0">
                <a:solidFill>
                  <a:srgbClr val="FF0000"/>
                </a:solidFill>
              </a:rPr>
              <a:t>Posible 3º grado:</a:t>
            </a:r>
          </a:p>
          <a:p>
            <a:pPr lvl="2"/>
            <a:r>
              <a:rPr lang="es-ES" sz="1600" b="1" dirty="0" smtClean="0">
                <a:solidFill>
                  <a:srgbClr val="FF0000"/>
                </a:solidFill>
              </a:rPr>
              <a:t>Identificación y reconocimiento médico (</a:t>
            </a:r>
            <a:r>
              <a:rPr lang="es-ES" sz="1600" b="1" dirty="0" err="1" smtClean="0">
                <a:solidFill>
                  <a:srgbClr val="FF0000"/>
                </a:solidFill>
              </a:rPr>
              <a:t>Dptº</a:t>
            </a:r>
            <a:r>
              <a:rPr lang="es-ES" sz="1600" b="1" dirty="0" smtClean="0">
                <a:solidFill>
                  <a:srgbClr val="FF0000"/>
                </a:solidFill>
              </a:rPr>
              <a:t> de  Ingresos)</a:t>
            </a:r>
          </a:p>
          <a:p>
            <a:pPr lvl="2"/>
            <a:r>
              <a:rPr lang="es-ES" sz="1600" b="1" dirty="0" smtClean="0">
                <a:solidFill>
                  <a:srgbClr val="FF0000"/>
                </a:solidFill>
              </a:rPr>
              <a:t>Alta en el C.I.S.</a:t>
            </a:r>
          </a:p>
          <a:p>
            <a:pPr lvl="2"/>
            <a:r>
              <a:rPr lang="es-ES" sz="1600" b="1" dirty="0" smtClean="0">
                <a:solidFill>
                  <a:srgbClr val="FF0000"/>
                </a:solidFill>
              </a:rPr>
              <a:t>Estudio y propuesta de clasificación en el C.I.S.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s-ES" sz="1600" b="1" dirty="0" smtClean="0">
              <a:solidFill>
                <a:srgbClr val="FF0000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s-ES" sz="1600" b="1" u="sng" dirty="0" smtClean="0">
                <a:solidFill>
                  <a:srgbClr val="FF0000"/>
                </a:solidFill>
              </a:rPr>
              <a:t>Posible 2º grado: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600" b="1" dirty="0" smtClean="0">
                <a:solidFill>
                  <a:srgbClr val="FF0000"/>
                </a:solidFill>
              </a:rPr>
              <a:t>Ingreso en el Centro Penitenciario y valoración lo más rápido posible  allí</a:t>
            </a:r>
            <a:endParaRPr lang="es-ES" sz="1600" b="1" dirty="0">
              <a:solidFill>
                <a:srgbClr val="FF0000"/>
              </a:solidFill>
            </a:endParaRPr>
          </a:p>
          <a:p>
            <a:pPr lvl="1"/>
            <a:endParaRPr lang="es-ES" sz="2000" b="1" dirty="0" smtClean="0">
              <a:solidFill>
                <a:srgbClr val="FF0000"/>
              </a:solidFill>
            </a:endParaRPr>
          </a:p>
          <a:p>
            <a:pPr lvl="1"/>
            <a:r>
              <a:rPr lang="es-ES" sz="2000" b="1" dirty="0" smtClean="0">
                <a:solidFill>
                  <a:srgbClr val="006600"/>
                </a:solidFill>
              </a:rPr>
              <a:t>No cumple requisitos: </a:t>
            </a:r>
            <a:r>
              <a:rPr lang="es-ES" sz="2000" b="1" u="sng" dirty="0" smtClean="0">
                <a:solidFill>
                  <a:srgbClr val="006600"/>
                </a:solidFill>
              </a:rPr>
              <a:t>procedimiento general de ingreso</a:t>
            </a:r>
            <a:endParaRPr lang="es-ES" sz="2000" b="1" u="sng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598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ORDEN DE DIRECCIÓN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1" dirty="0" smtClean="0">
                <a:solidFill>
                  <a:srgbClr val="0053FA"/>
                </a:solidFill>
              </a:rPr>
              <a:t>PRESENTACIÓN VENCIDO O PRÓXIMO A VENCER PLAZO:</a:t>
            </a:r>
          </a:p>
          <a:p>
            <a:pPr lvl="1"/>
            <a:r>
              <a:rPr lang="es-ES" sz="2000" b="1" dirty="0" smtClean="0">
                <a:solidFill>
                  <a:srgbClr val="FF0000"/>
                </a:solidFill>
              </a:rPr>
              <a:t>Ingreso en el Centro Penitenciario</a:t>
            </a:r>
          </a:p>
          <a:p>
            <a:pPr lvl="1"/>
            <a:endParaRPr lang="es-ES" sz="2000" b="1" dirty="0" smtClean="0">
              <a:solidFill>
                <a:srgbClr val="FF0000"/>
              </a:solidFill>
            </a:endParaRPr>
          </a:p>
          <a:p>
            <a:pPr lvl="1"/>
            <a:r>
              <a:rPr lang="es-ES" sz="2000" b="1" dirty="0" smtClean="0">
                <a:solidFill>
                  <a:srgbClr val="FF0000"/>
                </a:solidFill>
              </a:rPr>
              <a:t>Valoración por Equipo del </a:t>
            </a:r>
            <a:r>
              <a:rPr lang="es-ES" sz="2000" b="1" dirty="0" err="1" smtClean="0">
                <a:solidFill>
                  <a:srgbClr val="FF0000"/>
                </a:solidFill>
              </a:rPr>
              <a:t>Dptº</a:t>
            </a:r>
            <a:r>
              <a:rPr lang="es-ES" sz="2000" b="1" dirty="0" smtClean="0">
                <a:solidFill>
                  <a:srgbClr val="FF0000"/>
                </a:solidFill>
              </a:rPr>
              <a:t> de Ingresos:</a:t>
            </a:r>
          </a:p>
          <a:p>
            <a:pPr lvl="2"/>
            <a:r>
              <a:rPr lang="es-ES" sz="1800" b="1" dirty="0" smtClean="0">
                <a:solidFill>
                  <a:srgbClr val="FF0000"/>
                </a:solidFill>
              </a:rPr>
              <a:t>Si requisitos: pase al C.I.S. (tras reconocimiento médico)</a:t>
            </a:r>
          </a:p>
          <a:p>
            <a:pPr lvl="2"/>
            <a:r>
              <a:rPr lang="es-ES" sz="1800" b="1" dirty="0" smtClean="0">
                <a:solidFill>
                  <a:srgbClr val="FF0000"/>
                </a:solidFill>
              </a:rPr>
              <a:t>No requisitos: estudio por la Junta de Tratamiento del Centro Penitenciario</a:t>
            </a:r>
          </a:p>
          <a:p>
            <a:pPr marL="914400" lvl="2" indent="0">
              <a:buNone/>
            </a:pPr>
            <a:endParaRPr lang="es-ES" sz="1800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s-ES" sz="2000" b="1" dirty="0" smtClean="0">
                <a:solidFill>
                  <a:srgbClr val="FF0000"/>
                </a:solidFill>
              </a:rPr>
              <a:t>Información a la autoridad judicial (liquidación de condena?)</a:t>
            </a:r>
            <a:endParaRPr lang="es-ES" sz="2000" b="1" dirty="0">
              <a:solidFill>
                <a:srgbClr val="FF0000"/>
              </a:solidFill>
            </a:endParaRPr>
          </a:p>
          <a:p>
            <a:endParaRPr lang="es-ES" sz="2400" b="1" dirty="0">
              <a:solidFill>
                <a:srgbClr val="0053FA"/>
              </a:solidFill>
            </a:endParaRPr>
          </a:p>
          <a:p>
            <a:pPr marL="0" indent="0">
              <a:buNone/>
            </a:pPr>
            <a:r>
              <a:rPr lang="es-ES" sz="2400" b="1" dirty="0" smtClean="0">
                <a:solidFill>
                  <a:srgbClr val="0053FA"/>
                </a:solidFill>
              </a:rPr>
              <a:t>	</a:t>
            </a:r>
            <a:endParaRPr lang="es-ES" sz="2400" b="1" dirty="0">
              <a:solidFill>
                <a:srgbClr val="0053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288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ORDEN DE DIRECCIÓN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 smtClean="0"/>
              <a:t>Solicitud de información: </a:t>
            </a:r>
            <a:r>
              <a:rPr lang="es-ES" sz="2000" b="1" u="sng" dirty="0" err="1" smtClean="0"/>
              <a:t>Tfno</a:t>
            </a:r>
            <a:r>
              <a:rPr lang="es-ES" sz="2000" b="1" u="sng" dirty="0" smtClean="0"/>
              <a:t> C.I.S. 985 105209 </a:t>
            </a:r>
            <a:r>
              <a:rPr lang="es-ES" sz="2000" b="1" dirty="0" smtClean="0"/>
              <a:t>(lunes viernes mañana)</a:t>
            </a:r>
          </a:p>
          <a:p>
            <a:pPr marL="0" indent="0">
              <a:buNone/>
            </a:pPr>
            <a:endParaRPr lang="es-ES" sz="2000" b="1" dirty="0"/>
          </a:p>
          <a:p>
            <a:pPr marL="0" indent="0">
              <a:buNone/>
            </a:pPr>
            <a:r>
              <a:rPr lang="es-ES" sz="2000" b="1" dirty="0" smtClean="0"/>
              <a:t>ENTREVISTAS: </a:t>
            </a:r>
            <a:r>
              <a:rPr lang="es-ES" sz="2000" b="1" dirty="0" smtClean="0">
                <a:solidFill>
                  <a:srgbClr val="FF0000"/>
                </a:solidFill>
              </a:rPr>
              <a:t>Miércoles y Jueves de 9 a 11 horas</a:t>
            </a:r>
          </a:p>
          <a:p>
            <a:pPr marL="0" indent="0">
              <a:buNone/>
            </a:pPr>
            <a:endParaRPr lang="es-E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2000" b="1" dirty="0" smtClean="0"/>
              <a:t>INGRESOS: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000" b="1" dirty="0" smtClean="0">
                <a:solidFill>
                  <a:srgbClr val="FF0000"/>
                </a:solidFill>
              </a:rPr>
              <a:t>jueves y viernes de 9 a 11 horas</a:t>
            </a:r>
          </a:p>
          <a:p>
            <a:pPr marL="0" indent="0">
              <a:buNone/>
            </a:pPr>
            <a:endParaRPr lang="es-E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2000" b="1" dirty="0" smtClean="0"/>
              <a:t>PROPUESTAS DE CLASIFICACIÓN: </a:t>
            </a:r>
            <a:r>
              <a:rPr lang="es-ES" sz="2000" b="1" dirty="0">
                <a:solidFill>
                  <a:srgbClr val="FF0000"/>
                </a:solidFill>
              </a:rPr>
              <a:t> </a:t>
            </a:r>
            <a:r>
              <a:rPr lang="es-ES" sz="2000" b="1" dirty="0" smtClean="0">
                <a:solidFill>
                  <a:srgbClr val="FF0000"/>
                </a:solidFill>
              </a:rPr>
              <a:t>a la mayor brevedad (en la primer Junta  salvo circunstancias peculiares)</a:t>
            </a:r>
            <a:r>
              <a:rPr lang="es-ES" sz="2000" b="1" dirty="0" smtClean="0"/>
              <a:t>	</a:t>
            </a:r>
          </a:p>
          <a:p>
            <a:pPr marL="0" indent="0">
              <a:buNone/>
            </a:pPr>
            <a:endParaRPr lang="es-E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ES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41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PRECISIONES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/>
          </a:bodyPr>
          <a:lstStyle/>
          <a:p>
            <a:endParaRPr lang="es-ES" sz="2000" b="1" dirty="0" smtClean="0"/>
          </a:p>
          <a:p>
            <a:r>
              <a:rPr lang="es-ES" sz="2000" b="1" dirty="0" smtClean="0"/>
              <a:t>No </a:t>
            </a:r>
            <a:r>
              <a:rPr lang="es-ES" sz="2000" b="1" dirty="0"/>
              <a:t>todo interno que sea entrevistado en el CIS y reúna los requisitos establecidos en la I 6/2020 va a ingresar directamente en el </a:t>
            </a:r>
            <a:r>
              <a:rPr lang="es-ES" sz="2000" b="1" dirty="0" smtClean="0"/>
              <a:t>CIS</a:t>
            </a:r>
          </a:p>
          <a:p>
            <a:pPr marL="0" indent="0">
              <a:buNone/>
            </a:pPr>
            <a:endParaRPr lang="es-ES" sz="2000" b="1" dirty="0" smtClean="0"/>
          </a:p>
          <a:p>
            <a:r>
              <a:rPr lang="es-ES" sz="2000" b="1" dirty="0" smtClean="0"/>
              <a:t>Ingreso directo en C.I.S.	  Clasificación inicial en 3º grado</a:t>
            </a:r>
          </a:p>
          <a:p>
            <a:endParaRPr lang="es-ES" sz="2000" b="1" dirty="0"/>
          </a:p>
          <a:p>
            <a:r>
              <a:rPr lang="es-ES" sz="2000" b="1" dirty="0" smtClean="0"/>
              <a:t>Ingreso en C.P. 	     necesariamente a clasificación inicial 2º grado</a:t>
            </a:r>
          </a:p>
          <a:p>
            <a:endParaRPr lang="es-ES" sz="2000" b="1" dirty="0" smtClean="0"/>
          </a:p>
          <a:p>
            <a:r>
              <a:rPr lang="es-ES" sz="2000" b="1" dirty="0" smtClean="0"/>
              <a:t>Aunque no excluye ningún delito para clasificar en 3º grado se van a </a:t>
            </a:r>
            <a:r>
              <a:rPr lang="es-ES" sz="2000" b="1" dirty="0" err="1" smtClean="0"/>
              <a:t>tenr</a:t>
            </a:r>
            <a:r>
              <a:rPr lang="es-ES" sz="2000" b="1" dirty="0" smtClean="0"/>
              <a:t> en cuenta tanto el delito como la condena</a:t>
            </a:r>
          </a:p>
          <a:p>
            <a:endParaRPr lang="es-ES" sz="2000" b="1" dirty="0" smtClean="0"/>
          </a:p>
          <a:p>
            <a:r>
              <a:rPr lang="es-ES" sz="2000" b="1" dirty="0" smtClean="0"/>
              <a:t>El procedimiento de clasificación no varía, sólo se agiliza: art. 103 RP</a:t>
            </a:r>
          </a:p>
          <a:p>
            <a:endParaRPr lang="es-ES" sz="2000" b="1" dirty="0"/>
          </a:p>
          <a:p>
            <a:r>
              <a:rPr lang="es-ES" sz="2000" b="1" dirty="0" smtClean="0"/>
              <a:t>Condenas superiores a un año: resolución del Centro Directivo</a:t>
            </a:r>
          </a:p>
          <a:p>
            <a:endParaRPr lang="es-ES" sz="2000" b="1" dirty="0"/>
          </a:p>
          <a:p>
            <a:endParaRPr lang="es-ES" sz="2000" b="1" dirty="0"/>
          </a:p>
          <a:p>
            <a:endParaRPr lang="es-ES" sz="2000" b="1" dirty="0" smtClean="0"/>
          </a:p>
          <a:p>
            <a:endParaRPr lang="es-ES" sz="2000" b="1" dirty="0"/>
          </a:p>
        </p:txBody>
      </p:sp>
      <p:sp>
        <p:nvSpPr>
          <p:cNvPr id="4" name="3 Distinto de"/>
          <p:cNvSpPr/>
          <p:nvPr/>
        </p:nvSpPr>
        <p:spPr>
          <a:xfrm>
            <a:off x="3365442" y="2458209"/>
            <a:ext cx="914400" cy="388035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Distinto de"/>
          <p:cNvSpPr/>
          <p:nvPr/>
        </p:nvSpPr>
        <p:spPr>
          <a:xfrm>
            <a:off x="2514730" y="3200061"/>
            <a:ext cx="914400" cy="388035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8678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889</Words>
  <Application>Microsoft Office PowerPoint</Application>
  <PresentationFormat>Presentación en pantalla (4:3)</PresentationFormat>
  <Paragraphs>152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PROTOCOLO DE INGRESO DIRECTO EN MEDIO ABIERTO (I 6/2020 EP y RS)</vt:lpstr>
      <vt:lpstr>PROTOCOLO DE INGRESO DIRECTO EN MEDIO ABIERTO (I 6/2020 EP y RS)</vt:lpstr>
      <vt:lpstr>ORDEN DE DIRECCIÓN</vt:lpstr>
      <vt:lpstr>ORDEN DE DIRECCIÓN</vt:lpstr>
      <vt:lpstr>ORDEN DE DIRECCIÓN</vt:lpstr>
      <vt:lpstr>ORDEN DE DIRECCIÓN</vt:lpstr>
      <vt:lpstr>ORDEN DE DIRECCIÓN</vt:lpstr>
      <vt:lpstr>ORDEN DE DIRECCIÓN</vt:lpstr>
      <vt:lpstr>PRECISIONES</vt:lpstr>
      <vt:lpstr>PRECISIONES</vt:lpstr>
      <vt:lpstr>Ley 4/2015, Estatuto de la Víctima del Delito (en vigor a partir 28/10/15)</vt:lpstr>
      <vt:lpstr>CLASIFICACION:  PROCEDIMIENTO GENERAL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PROTOCOLO DE INGRESO DIRECTO EN MEDIO ABIERTO (I 6/2020 EP y RS)</dc:title>
  <dc:creator>angel.JU.20287</dc:creator>
  <cp:lastModifiedBy>Merchan Gonzalez, Angel</cp:lastModifiedBy>
  <cp:revision>16</cp:revision>
  <cp:lastPrinted>2021-04-26T10:11:03Z</cp:lastPrinted>
  <dcterms:created xsi:type="dcterms:W3CDTF">2021-04-14T09:53:06Z</dcterms:created>
  <dcterms:modified xsi:type="dcterms:W3CDTF">2021-04-27T08:27:54Z</dcterms:modified>
</cp:coreProperties>
</file>